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7"/>
  </p:notesMasterIdLst>
  <p:handoutMasterIdLst>
    <p:handoutMasterId r:id="rId8"/>
  </p:handoutMasterIdLst>
  <p:sldIdLst>
    <p:sldId id="256" r:id="rId2"/>
    <p:sldId id="257" r:id="rId3"/>
    <p:sldId id="261"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C42A1E-50B2-4049-8DBC-B46A85ABB964}" type="datetimeFigureOut">
              <a:rPr lang="en-US" smtClean="0"/>
              <a:pPr/>
              <a:t>1/21/2009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636874-7B61-4FEB-BBDF-9899F73AC9B4}" type="slidenum">
              <a:rPr lang="en-US" smtClean="0"/>
              <a:pPr/>
              <a:t>‹#›</a:t>
            </a:fld>
            <a:endParaRPr lang="en-US"/>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F48E30-91A5-40BD-96AF-3F4065B3ED7D}" type="datetimeFigureOut">
              <a:rPr lang="en-US" smtClean="0"/>
              <a:pPr/>
              <a:t>1/21/2009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776B5B-3F81-4897-A772-1999E61466D4}" type="slidenum">
              <a:rPr lang="en-US" smtClean="0"/>
              <a:pPr/>
              <a:t>‹#›</a:t>
            </a:fld>
            <a:endParaRPr lang="en-US"/>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12C4525-4D0C-4928-8A84-7DFDDA0B8D16}" type="datetimeFigureOut">
              <a:rPr lang="en-US" smtClean="0"/>
              <a:pPr/>
              <a:t>1/21/2009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CDCEF39-CEBA-43FB-B7E9-D1655AAE14D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C4525-4D0C-4928-8A84-7DFDDA0B8D16}"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EF39-CEBA-43FB-B7E9-D1655AAE14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C4525-4D0C-4928-8A84-7DFDDA0B8D16}"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EF39-CEBA-43FB-B7E9-D1655AAE14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12C4525-4D0C-4928-8A84-7DFDDA0B8D16}" type="datetimeFigureOut">
              <a:rPr lang="en-US" smtClean="0"/>
              <a:pPr/>
              <a:t>1/21/2009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EF39-CEBA-43FB-B7E9-D1655AAE14D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2C4525-4D0C-4928-8A84-7DFDDA0B8D16}" type="datetimeFigureOut">
              <a:rPr lang="en-US" smtClean="0"/>
              <a:pPr/>
              <a:t>1/21/2009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CDCEF39-CEBA-43FB-B7E9-D1655AAE14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12C4525-4D0C-4928-8A84-7DFDDA0B8D16}"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DCEF39-CEBA-43FB-B7E9-D1655AAE14D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12C4525-4D0C-4928-8A84-7DFDDA0B8D16}" type="datetimeFigureOut">
              <a:rPr lang="en-US" smtClean="0"/>
              <a:pPr/>
              <a:t>1/21/2009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DCEF39-CEBA-43FB-B7E9-D1655AAE14D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2C4525-4D0C-4928-8A84-7DFDDA0B8D16}" type="datetimeFigureOut">
              <a:rPr lang="en-US" smtClean="0"/>
              <a:pPr/>
              <a:t>1/21/2009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DCEF39-CEBA-43FB-B7E9-D1655AAE14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C4525-4D0C-4928-8A84-7DFDDA0B8D16}" type="datetimeFigureOut">
              <a:rPr lang="en-US" smtClean="0"/>
              <a:pPr/>
              <a:t>1/21/2009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DCEF39-CEBA-43FB-B7E9-D1655AAE14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2C4525-4D0C-4928-8A84-7DFDDA0B8D16}" type="datetimeFigureOut">
              <a:rPr lang="en-US" smtClean="0"/>
              <a:pPr/>
              <a:t>1/21/2009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DCEF39-CEBA-43FB-B7E9-D1655AAE14D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2C4525-4D0C-4928-8A84-7DFDDA0B8D16}" type="datetimeFigureOut">
              <a:rPr lang="en-US" smtClean="0"/>
              <a:pPr/>
              <a:t>1/21/2009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CDCEF39-CEBA-43FB-B7E9-D1655AAE14D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12C4525-4D0C-4928-8A84-7DFDDA0B8D16}" type="datetimeFigureOut">
              <a:rPr lang="en-US" smtClean="0"/>
              <a:pPr/>
              <a:t>1/21/2009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CDCEF39-CEBA-43FB-B7E9-D1655AAE14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a:r>
              <a:rPr lang="en-US" sz="2800" dirty="0" smtClean="0"/>
              <a:t>Use reference features of printed text, such as citations, endnotes, and bibliographies to locate relevant information about a topic.</a:t>
            </a:r>
            <a:endParaRPr lang="en-US" dirty="0"/>
          </a:p>
        </p:txBody>
      </p:sp>
      <p:sp>
        <p:nvSpPr>
          <p:cNvPr id="2" name="Title 1"/>
          <p:cNvSpPr>
            <a:spLocks noGrp="1"/>
          </p:cNvSpPr>
          <p:nvPr>
            <p:ph type="ctrTitle"/>
          </p:nvPr>
        </p:nvSpPr>
        <p:spPr/>
        <p:txBody>
          <a:bodyPr>
            <a:normAutofit/>
          </a:bodyPr>
          <a:lstStyle/>
          <a:p>
            <a:pPr algn="l"/>
            <a:r>
              <a:rPr lang="en-US" sz="3000" dirty="0" smtClean="0"/>
              <a:t>7</a:t>
            </a:r>
            <a:r>
              <a:rPr lang="en-US" sz="3000" baseline="30000" dirty="0" smtClean="0"/>
              <a:t>th</a:t>
            </a:r>
            <a:r>
              <a:rPr lang="en-US" sz="3000" dirty="0" smtClean="0"/>
              <a:t> Grade Standard 5.1F:</a:t>
            </a:r>
            <a:endParaRPr lang="en-US" sz="3000" dirty="0"/>
          </a:p>
        </p:txBody>
      </p:sp>
      <p:pic>
        <p:nvPicPr>
          <p:cNvPr id="1026" name="Picture 2" descr="C:\Documents and Settings\maxweel\Local Settings\Temporary Internet Files\Content.IE5\8D8L634L\MCBD19984_0000[1].wmf"/>
          <p:cNvPicPr>
            <a:picLocks noChangeAspect="1" noChangeArrowheads="1"/>
          </p:cNvPicPr>
          <p:nvPr/>
        </p:nvPicPr>
        <p:blipFill>
          <a:blip r:embed="rId2"/>
          <a:srcRect/>
          <a:stretch>
            <a:fillRect/>
          </a:stretch>
        </p:blipFill>
        <p:spPr bwMode="auto">
          <a:xfrm>
            <a:off x="6705600" y="4495800"/>
            <a:ext cx="2014396" cy="210482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rPr>
              <a:t>Citations!</a:t>
            </a:r>
            <a:endParaRPr lang="en-US" dirty="0">
              <a:solidFill>
                <a:schemeClr val="bg1"/>
              </a:solidFill>
            </a:endParaRPr>
          </a:p>
        </p:txBody>
      </p:sp>
      <p:sp>
        <p:nvSpPr>
          <p:cNvPr id="3" name="Content Placeholder 2"/>
          <p:cNvSpPr>
            <a:spLocks noGrp="1"/>
          </p:cNvSpPr>
          <p:nvPr>
            <p:ph sz="quarter" idx="1"/>
          </p:nvPr>
        </p:nvSpPr>
        <p:spPr/>
        <p:txBody>
          <a:bodyPr>
            <a:normAutofit lnSpcReduction="10000"/>
          </a:bodyPr>
          <a:lstStyle/>
          <a:p>
            <a:r>
              <a:rPr lang="en-US" dirty="0" smtClean="0"/>
              <a:t>Citations tell what sources an author used, and you can use them to gather more sources for your own research.</a:t>
            </a:r>
          </a:p>
          <a:p>
            <a:r>
              <a:rPr lang="en-US" dirty="0" smtClean="0"/>
              <a:t>Footnotes are numbered notes that appear at the bottom, or foot, of the page.  They may define unfamiliar terms, add historical information, give the source of a quotation, or direct readers to other resources.  Footnotes contain valuable information that might be distracting if included in the main text.  </a:t>
            </a:r>
          </a:p>
          <a:p>
            <a:r>
              <a:rPr lang="en-US" dirty="0" smtClean="0"/>
              <a:t>Endnotes are like footnotes, but instead of appearing at the bottom of the page, they are collected in a section at the end of a book.  (Makes sense, right?)</a:t>
            </a:r>
            <a:endParaRPr lang="en-US" dirty="0"/>
          </a:p>
        </p:txBody>
      </p:sp>
      <p:pic>
        <p:nvPicPr>
          <p:cNvPr id="2050" name="Picture 2" descr="C:\Documents and Settings\maxweel\Local Settings\Temporary Internet Files\Content.IE5\GRF7UCX1\MCj03826130000[1].jpg"/>
          <p:cNvPicPr>
            <a:picLocks noChangeAspect="1" noChangeArrowheads="1"/>
          </p:cNvPicPr>
          <p:nvPr/>
        </p:nvPicPr>
        <p:blipFill>
          <a:blip r:embed="rId3" cstate="print"/>
          <a:srcRect/>
          <a:stretch>
            <a:fillRect/>
          </a:stretch>
        </p:blipFill>
        <p:spPr bwMode="auto">
          <a:xfrm>
            <a:off x="7391400" y="5334000"/>
            <a:ext cx="1219200" cy="1219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381000"/>
            <a:ext cx="8991600" cy="2743199"/>
          </a:xfrm>
        </p:spPr>
        <p:txBody>
          <a:bodyPr>
            <a:noAutofit/>
          </a:bodyPr>
          <a:lstStyle/>
          <a:p>
            <a:pPr>
              <a:buNone/>
            </a:pPr>
            <a:r>
              <a:rPr lang="en-US" sz="1700" b="1" dirty="0" smtClean="0"/>
              <a:t>The Many Facets of </a:t>
            </a:r>
            <a:r>
              <a:rPr lang="en-US" sz="1700" b="1" dirty="0" smtClean="0"/>
              <a:t>Taboo (Look through these footnotes to locate additional information)</a:t>
            </a:r>
            <a:endParaRPr lang="en-US" sz="1700" b="1" dirty="0" smtClean="0"/>
          </a:p>
          <a:p>
            <a:pPr>
              <a:buNone/>
            </a:pPr>
            <a:r>
              <a:rPr lang="en-US" sz="1700" dirty="0" smtClean="0"/>
              <a:t> </a:t>
            </a:r>
            <a:r>
              <a:rPr lang="en-US" sz="1700" dirty="0"/>
              <a:t>	</a:t>
            </a:r>
            <a:r>
              <a:rPr lang="en-US" sz="1700" dirty="0" smtClean="0"/>
              <a:t>The World Book Encyclopedia defines Taboo as "an action, object, person, or place forbidden</a:t>
            </a:r>
          </a:p>
          <a:p>
            <a:pPr>
              <a:buNone/>
            </a:pPr>
            <a:r>
              <a:rPr lang="en-US" sz="1700" dirty="0" smtClean="0"/>
              <a:t>	by law or culture."</a:t>
            </a:r>
            <a:r>
              <a:rPr lang="en-US" sz="1700" baseline="30000" dirty="0" smtClean="0"/>
              <a:t>1  </a:t>
            </a:r>
            <a:r>
              <a:rPr lang="en-US" sz="1700" dirty="0" smtClean="0"/>
              <a:t>An encyclopedia of the occult points out that taboo is found among many other cultures including the ancient Egyptians, Jews and others.</a:t>
            </a:r>
            <a:r>
              <a:rPr lang="en-US" sz="1700" baseline="30000" dirty="0" smtClean="0"/>
              <a:t>2  </a:t>
            </a:r>
            <a:r>
              <a:rPr lang="en-US" sz="1700" dirty="0" smtClean="0"/>
              <a:t>Mary Douglas has analyzed the many facets and interpretations of taboos across various cultures. She points out that the word "taboo" originates from the Polynesian languages meaning a religious restriction.</a:t>
            </a:r>
            <a:r>
              <a:rPr lang="en-US" sz="1700" baseline="30000" dirty="0" smtClean="0"/>
              <a:t>3 </a:t>
            </a:r>
            <a:r>
              <a:rPr lang="en-US" sz="1700" dirty="0" smtClean="0"/>
              <a:t>She finds that "taboos flow from social boundaries and support the social structure.“</a:t>
            </a:r>
            <a:r>
              <a:rPr lang="en-US" sz="1700" baseline="30000" dirty="0" smtClean="0"/>
              <a:t>4  </a:t>
            </a:r>
            <a:r>
              <a:rPr lang="en-US" sz="1700" dirty="0" smtClean="0"/>
              <a:t>In reference to Freak Shows at circuses, Rothenberg makes the observation that people who possess uncommon features and who willingly go out in public to display such oddities to onlookers are acting as "modern-day taboo breakers" by crossing the "final boundary between societal acceptance and ostracism."</a:t>
            </a:r>
            <a:r>
              <a:rPr lang="en-US" sz="1700" baseline="30000" dirty="0" smtClean="0"/>
              <a:t>5</a:t>
            </a:r>
            <a:r>
              <a:rPr lang="en-US" sz="1700" dirty="0"/>
              <a:t> </a:t>
            </a:r>
            <a:r>
              <a:rPr lang="en-US" sz="1700" dirty="0" smtClean="0"/>
              <a:t> In traditional British East Africa, between the time of puberty and marriage, a young </a:t>
            </a:r>
            <a:r>
              <a:rPr lang="en-US" sz="1700" dirty="0" err="1" smtClean="0"/>
              <a:t>Akamba</a:t>
            </a:r>
            <a:r>
              <a:rPr lang="en-US" sz="1700" dirty="0" smtClean="0"/>
              <a:t> girl must maintain an avoidance relationship with her own father.</a:t>
            </a:r>
            <a:r>
              <a:rPr lang="en-US" sz="1700" baseline="30000" dirty="0" smtClean="0"/>
              <a:t>6</a:t>
            </a:r>
            <a:r>
              <a:rPr lang="en-US" sz="1700" dirty="0"/>
              <a:t> </a:t>
            </a:r>
            <a:r>
              <a:rPr lang="en-US" sz="1700" dirty="0" smtClean="0"/>
              <a:t> Looking at taboo in a modern society, Marvin Harris gives an interesting example of the application of cultural materialism to the Hindu taboo against eating beef.</a:t>
            </a:r>
            <a:r>
              <a:rPr lang="en-US" sz="1700" baseline="30000" dirty="0" smtClean="0"/>
              <a:t>7</a:t>
            </a:r>
            <a:r>
              <a:rPr lang="en-US" sz="1700" dirty="0" smtClean="0"/>
              <a:t> </a:t>
            </a:r>
            <a:endParaRPr lang="en-US" sz="1700" dirty="0"/>
          </a:p>
        </p:txBody>
      </p:sp>
      <p:sp>
        <p:nvSpPr>
          <p:cNvPr id="5" name="TextBox 4"/>
          <p:cNvSpPr txBox="1"/>
          <p:nvPr/>
        </p:nvSpPr>
        <p:spPr>
          <a:xfrm>
            <a:off x="228600" y="4195733"/>
            <a:ext cx="8686800" cy="2631490"/>
          </a:xfrm>
          <a:prstGeom prst="rect">
            <a:avLst/>
          </a:prstGeom>
          <a:noFill/>
        </p:spPr>
        <p:txBody>
          <a:bodyPr wrap="square" rtlCol="0">
            <a:spAutoFit/>
          </a:bodyPr>
          <a:lstStyle/>
          <a:p>
            <a:r>
              <a:rPr lang="en-US" sz="1400" baseline="30000" dirty="0" smtClean="0"/>
              <a:t>1</a:t>
            </a:r>
            <a:r>
              <a:rPr lang="en-US" sz="1400" dirty="0" smtClean="0"/>
              <a:t>Alan </a:t>
            </a:r>
            <a:r>
              <a:rPr lang="en-US" sz="1400" dirty="0" err="1" smtClean="0"/>
              <a:t>Dundes</a:t>
            </a:r>
            <a:r>
              <a:rPr lang="en-US" sz="1400" dirty="0" smtClean="0"/>
              <a:t>, "Taboo," </a:t>
            </a:r>
            <a:r>
              <a:rPr lang="en-US" sz="1400" u="sng" dirty="0" smtClean="0"/>
              <a:t>World Book Encyclopedia</a:t>
            </a:r>
            <a:r>
              <a:rPr lang="en-US" sz="1400" dirty="0" smtClean="0"/>
              <a:t>. 2000 ed.</a:t>
            </a:r>
          </a:p>
          <a:p>
            <a:r>
              <a:rPr lang="en-US" sz="1400" baseline="30000" dirty="0" smtClean="0"/>
              <a:t>2</a:t>
            </a:r>
            <a:r>
              <a:rPr lang="en-US" sz="1400" dirty="0" smtClean="0"/>
              <a:t> "Taboo," </a:t>
            </a:r>
            <a:r>
              <a:rPr lang="en-US" sz="1400" u="sng" dirty="0" err="1" smtClean="0"/>
              <a:t>Occultopedia</a:t>
            </a:r>
            <a:r>
              <a:rPr lang="en-US" sz="1400" u="sng" dirty="0" smtClean="0"/>
              <a:t>: Encyclopedia of Occult Sciences and Knowledge, </a:t>
            </a:r>
            <a:r>
              <a:rPr lang="en-US" sz="1400" dirty="0" smtClean="0"/>
              <a:t>Site created and designed by Marcus V. Gay, 18 Jan. 2005 &lt;http://www.occultopedia.com/t/taboo.htm&gt;.</a:t>
            </a:r>
          </a:p>
          <a:p>
            <a:r>
              <a:rPr lang="en-US" sz="1400" baseline="30000" dirty="0" smtClean="0"/>
              <a:t>3</a:t>
            </a:r>
            <a:r>
              <a:rPr lang="en-US" sz="1400" dirty="0" smtClean="0"/>
              <a:t> Mary Douglas, "Taboo," </a:t>
            </a:r>
            <a:r>
              <a:rPr lang="en-US" sz="1400" u="sng" dirty="0" smtClean="0"/>
              <a:t>Man, Myth &amp; Magic</a:t>
            </a:r>
            <a:r>
              <a:rPr lang="en-US" sz="1400" dirty="0" smtClean="0"/>
              <a:t>, ed. Richard Cavendish, new ed., 21 vols. (New York: Cavendish, 1994) 2546.</a:t>
            </a:r>
          </a:p>
          <a:p>
            <a:r>
              <a:rPr lang="en-US" sz="1400" baseline="30000" dirty="0" smtClean="0"/>
              <a:t>4</a:t>
            </a:r>
            <a:r>
              <a:rPr lang="en-US" sz="1400" dirty="0" smtClean="0"/>
              <a:t> Douglas 2549.</a:t>
            </a:r>
          </a:p>
          <a:p>
            <a:r>
              <a:rPr lang="en-US" sz="1400" baseline="30000" dirty="0" smtClean="0"/>
              <a:t>5</a:t>
            </a:r>
            <a:r>
              <a:rPr lang="en-US" sz="1400" dirty="0" smtClean="0"/>
              <a:t> Kelly Rothenberg, "Tattooed People as Taboo Figures in Modern Society,“ 1996, BME / </a:t>
            </a:r>
            <a:r>
              <a:rPr lang="en-US" sz="1400" dirty="0" err="1" smtClean="0"/>
              <a:t>Psyber</a:t>
            </a:r>
            <a:r>
              <a:rPr lang="en-US" sz="1400" dirty="0" smtClean="0"/>
              <a:t> City, 18 Jan. 2005 &lt;http://bme.freeq.com/tatoo/tattab.html&gt;. </a:t>
            </a:r>
          </a:p>
          <a:p>
            <a:r>
              <a:rPr lang="en-US" sz="1400" baseline="30000" dirty="0" smtClean="0"/>
              <a:t>6</a:t>
            </a:r>
            <a:r>
              <a:rPr lang="en-US" sz="1400" dirty="0" smtClean="0"/>
              <a:t> Sigmund Freud, </a:t>
            </a:r>
            <a:r>
              <a:rPr lang="en-US" sz="1400" u="sng" dirty="0" smtClean="0"/>
              <a:t>Totem and Taboo</a:t>
            </a:r>
            <a:r>
              <a:rPr lang="en-US" sz="1400" dirty="0" smtClean="0"/>
              <a:t> (New York: Random, 1918) 17.</a:t>
            </a:r>
          </a:p>
          <a:p>
            <a:r>
              <a:rPr lang="en-US" sz="1400" baseline="30000" dirty="0" smtClean="0"/>
              <a:t>7</a:t>
            </a:r>
            <a:r>
              <a:rPr lang="en-US" sz="1400" dirty="0" smtClean="0"/>
              <a:t> Marvin Harris, "The Cultural Ecology of India’s Sacred Cattle," </a:t>
            </a:r>
            <a:r>
              <a:rPr lang="en-US" sz="1400" u="sng" dirty="0" smtClean="0"/>
              <a:t>Current Anthropology</a:t>
            </a:r>
            <a:r>
              <a:rPr lang="en-US" sz="1400" dirty="0" smtClean="0"/>
              <a:t> 1992, 7:51-66, </a:t>
            </a:r>
            <a:r>
              <a:rPr lang="en-US" sz="1400" dirty="0" err="1" smtClean="0"/>
              <a:t>qtd</a:t>
            </a:r>
            <a:r>
              <a:rPr lang="en-US" sz="1400" dirty="0" smtClean="0"/>
              <a:t>. in McGrath, "Ecological Anthropology," </a:t>
            </a:r>
            <a:r>
              <a:rPr lang="en-US" sz="1400" u="sng" dirty="0" smtClean="0"/>
              <a:t>Anthropological Theories: A Guide Prepared by Students for Students</a:t>
            </a:r>
            <a:r>
              <a:rPr lang="en-US" sz="1400" dirty="0" smtClean="0"/>
              <a:t> 19 Oct. 2001, U. of Alabama, 18 Jan. 2005 &lt;http://www.as.ua.edu/ant/Faculty/Murphy/ecologic.htm&gt;.</a:t>
            </a:r>
          </a:p>
          <a:p>
            <a:endParaRPr lang="en-US"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rPr>
              <a:t>Bibliography</a:t>
            </a:r>
            <a:endParaRPr lang="en-US" dirty="0">
              <a:solidFill>
                <a:schemeClr val="bg1"/>
              </a:solidFill>
            </a:endParaRPr>
          </a:p>
        </p:txBody>
      </p:sp>
      <p:sp>
        <p:nvSpPr>
          <p:cNvPr id="3" name="Content Placeholder 2"/>
          <p:cNvSpPr>
            <a:spLocks noGrp="1"/>
          </p:cNvSpPr>
          <p:nvPr>
            <p:ph sz="quarter" idx="1"/>
          </p:nvPr>
        </p:nvSpPr>
        <p:spPr/>
        <p:txBody>
          <a:bodyPr>
            <a:normAutofit/>
          </a:bodyPr>
          <a:lstStyle/>
          <a:p>
            <a:r>
              <a:rPr lang="en-US" dirty="0" smtClean="0"/>
              <a:t>A bibliography is a list of the books, articles, and other sources the author used to research the subject.  </a:t>
            </a:r>
          </a:p>
          <a:p>
            <a:r>
              <a:rPr lang="en-US" dirty="0" smtClean="0"/>
              <a:t>Each bibliographic reference typically lists the title and author of the work, as well as the place and date the work was published.  </a:t>
            </a:r>
          </a:p>
          <a:p>
            <a:r>
              <a:rPr lang="en-US" dirty="0" smtClean="0"/>
              <a:t>If you want to find out more about the subject of a book, the sources listed in the bibliography are a great place to start.</a:t>
            </a:r>
          </a:p>
          <a:p>
            <a:r>
              <a:rPr lang="en-US" dirty="0" smtClean="0"/>
              <a:t>Your finished bibliography should be alphabetized by the first word of the entry.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pPr algn="ctr">
              <a:buNone/>
            </a:pPr>
            <a:r>
              <a:rPr lang="en-US" b="1" dirty="0" smtClean="0"/>
              <a:t>BIBLIOGRAPHY/WORKS </a:t>
            </a:r>
            <a:r>
              <a:rPr lang="en-US" b="1" dirty="0"/>
              <a:t>CITED</a:t>
            </a:r>
            <a:endParaRPr lang="en-US" b="1" dirty="0" smtClean="0"/>
          </a:p>
          <a:p>
            <a:r>
              <a:rPr lang="en-US" u="sng" dirty="0"/>
              <a:t>Bizet’s Dream</a:t>
            </a:r>
            <a:r>
              <a:rPr lang="en-US" dirty="0"/>
              <a:t>. Videotape. New York: Sony Wonder, 1998. </a:t>
            </a:r>
          </a:p>
          <a:p>
            <a:r>
              <a:rPr lang="en-US" dirty="0"/>
              <a:t>Clark, William W. "Gothic Art." </a:t>
            </a:r>
            <a:r>
              <a:rPr lang="en-US" u="sng" dirty="0"/>
              <a:t>World Book Encyclopedia</a:t>
            </a:r>
            <a:r>
              <a:rPr lang="en-US" dirty="0"/>
              <a:t>. 2002. </a:t>
            </a:r>
            <a:br>
              <a:rPr lang="en-US" dirty="0"/>
            </a:br>
            <a:r>
              <a:rPr lang="en-US" dirty="0"/>
              <a:t>     Volume 8, pp. 284-286. </a:t>
            </a:r>
          </a:p>
          <a:p>
            <a:r>
              <a:rPr lang="en-US" dirty="0" err="1"/>
              <a:t>DiStefano</a:t>
            </a:r>
            <a:r>
              <a:rPr lang="en-US" dirty="0"/>
              <a:t>, Vince. "Guidelines for Better Writing." [Online] Available </a:t>
            </a:r>
            <a:br>
              <a:rPr lang="en-US" dirty="0"/>
            </a:br>
            <a:r>
              <a:rPr lang="en-US" dirty="0"/>
              <a:t>     http://www.usa.net/~vinced/home/better-writing.html, October 5, 2002. </a:t>
            </a:r>
          </a:p>
          <a:p>
            <a:r>
              <a:rPr lang="en-US" dirty="0" err="1"/>
              <a:t>Fogle</a:t>
            </a:r>
            <a:r>
              <a:rPr lang="en-US" dirty="0"/>
              <a:t>, Bruce. </a:t>
            </a:r>
            <a:r>
              <a:rPr lang="en-US" u="sng" dirty="0"/>
              <a:t>Training Your Dog</a:t>
            </a:r>
            <a:r>
              <a:rPr lang="en-US" dirty="0"/>
              <a:t>. New York: DK Publishing, 2001, pp. 50-55. </a:t>
            </a:r>
          </a:p>
          <a:p>
            <a:r>
              <a:rPr lang="en-US" dirty="0"/>
              <a:t>"Golden Retriever." </a:t>
            </a:r>
            <a:r>
              <a:rPr lang="en-US" u="sng" dirty="0"/>
              <a:t>World Book Encyclopedia</a:t>
            </a:r>
            <a:r>
              <a:rPr lang="en-US" dirty="0"/>
              <a:t>. 1999. Volume 8, p.255. </a:t>
            </a:r>
          </a:p>
          <a:p>
            <a:r>
              <a:rPr lang="en-US" dirty="0"/>
              <a:t>McGill, Kristy. "A Baltic Scramble." </a:t>
            </a:r>
            <a:r>
              <a:rPr lang="en-US" u="sng" dirty="0"/>
              <a:t>Faces</a:t>
            </a:r>
            <a:r>
              <a:rPr lang="en-US" dirty="0"/>
              <a:t>. May, 2003, p. 27. </a:t>
            </a:r>
          </a:p>
          <a:p>
            <a:r>
              <a:rPr lang="en-US" dirty="0"/>
              <a:t>"Titanic Disaster." </a:t>
            </a:r>
            <a:r>
              <a:rPr lang="en-US" u="sng" dirty="0"/>
              <a:t>Encarta 99 Encyclopedia.</a:t>
            </a:r>
            <a:r>
              <a:rPr lang="en-US" dirty="0"/>
              <a:t> CD-ROM. 1999. </a:t>
            </a:r>
          </a:p>
          <a:p>
            <a:r>
              <a:rPr lang="en-US" dirty="0"/>
              <a:t>Watson, Cosmo. Personal interview. July 29, 2003.</a:t>
            </a:r>
          </a:p>
          <a:p>
            <a:endParaRPr lang="en-US" dirty="0"/>
          </a:p>
        </p:txBody>
      </p:sp>
      <p:sp>
        <p:nvSpPr>
          <p:cNvPr id="4" name="Title 1"/>
          <p:cNvSpPr>
            <a:spLocks noGrp="1"/>
          </p:cNvSpPr>
          <p:nvPr>
            <p:ph type="title"/>
          </p:nvPr>
        </p:nvSpPr>
        <p:spPr>
          <a:solidFill>
            <a:schemeClr val="accent1"/>
          </a:solidFill>
        </p:spPr>
        <p:txBody>
          <a:bodyPr/>
          <a:lstStyle/>
          <a:p>
            <a:r>
              <a:rPr lang="en-US" dirty="0" smtClean="0">
                <a:solidFill>
                  <a:schemeClr val="bg1"/>
                </a:solidFill>
              </a:rPr>
              <a:t>Bibliography</a:t>
            </a:r>
            <a:endParaRPr lang="en-US"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339</TotalTime>
  <Words>465</Words>
  <Application>Microsoft Office PowerPoint</Application>
  <PresentationFormat>On-screen Show (4:3)</PresentationFormat>
  <Paragraphs>31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Equity</vt:lpstr>
      <vt:lpstr>7th Grade Standard 5.1F:</vt:lpstr>
      <vt:lpstr>Citations!</vt:lpstr>
      <vt:lpstr>Slide 3</vt:lpstr>
      <vt:lpstr>Bibliography</vt:lpstr>
      <vt:lpstr>Bibliography</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5.1F: Use reference features of printed text, such as citations, endnotes, and bibliographies to locate relevant information about a topic.</dc:title>
  <dc:creator>maxweel</dc:creator>
  <cp:lastModifiedBy>maxweel</cp:lastModifiedBy>
  <cp:revision>35</cp:revision>
  <dcterms:created xsi:type="dcterms:W3CDTF">2009-01-20T15:35:29Z</dcterms:created>
  <dcterms:modified xsi:type="dcterms:W3CDTF">2009-01-21T13:45:04Z</dcterms:modified>
</cp:coreProperties>
</file>